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63" r:id="rId4"/>
    <p:sldId id="272" r:id="rId5"/>
    <p:sldId id="273" r:id="rId6"/>
    <p:sldId id="275" r:id="rId7"/>
    <p:sldId id="277" r:id="rId8"/>
    <p:sldId id="276" r:id="rId9"/>
    <p:sldId id="257" r:id="rId10"/>
    <p:sldId id="258" r:id="rId11"/>
    <p:sldId id="266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FEDEDE"/>
    <a:srgbClr val="FFA3C8"/>
    <a:srgbClr val="CBEAF9"/>
    <a:srgbClr val="ADDDF5"/>
    <a:srgbClr val="79C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6F10-4DEB-43A6-B49D-D67EFFCE4BF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657FF-E066-4D82-8659-FF3BDBCB2D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15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01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17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78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1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53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37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57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33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52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52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18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F3F7-746C-413E-9530-79E8E8415624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77BF-A87D-4CB4-82E9-6C676914D1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8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kos\Pictures\t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115616" y="404664"/>
            <a:ext cx="6819496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8800" b="1" cap="none" spc="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</a:t>
            </a:r>
          </a:p>
          <a:p>
            <a:r>
              <a:rPr lang="cs-CZ" sz="88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nového</a:t>
            </a:r>
          </a:p>
          <a:p>
            <a:r>
              <a:rPr lang="cs-CZ" sz="8800" b="1" cap="none" spc="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8800" b="1" cap="none" spc="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v roce</a:t>
            </a:r>
          </a:p>
          <a:p>
            <a:r>
              <a:rPr lang="cs-CZ" sz="8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88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</a:t>
            </a:r>
            <a:r>
              <a:rPr lang="cs-CZ" sz="8800" b="1" cap="none" spc="0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r>
              <a:rPr lang="cs-CZ" sz="8800" b="1" cap="none" spc="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8800" b="1" cap="none" spc="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4742" y="6237312"/>
            <a:ext cx="4479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Adam Jandora, AK Medlánky</a:t>
            </a:r>
            <a:endParaRPr lang="cs-CZ" sz="2800" b="1" cap="none" spc="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Úvodní str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143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9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64357" y="-27384"/>
            <a:ext cx="841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Severní okraj vozovny Komín</a:t>
            </a:r>
            <a:endParaRPr lang="cs-CZ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Kokos\Documents\Hobbies\Flying\Povídání o lítání\2014\ko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" y="866803"/>
            <a:ext cx="9111162" cy="61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16216" y="105273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SEVER</a:t>
            </a:r>
            <a:endParaRPr lang="cs-CZ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Dvojitá šipka 5"/>
          <p:cNvSpPr/>
          <p:nvPr/>
        </p:nvSpPr>
        <p:spPr>
          <a:xfrm rot="5030916">
            <a:off x="7640082" y="1662888"/>
            <a:ext cx="847676" cy="995955"/>
          </a:xfrm>
          <a:prstGeom prst="chevron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920914"/>
            <a:ext cx="5605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Pohled směrem od letiště</a:t>
            </a:r>
            <a:endParaRPr lang="cs-CZ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H="1" flipV="1">
            <a:off x="4211960" y="3645026"/>
            <a:ext cx="4336954" cy="36846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-252536" y="3645024"/>
            <a:ext cx="4464496" cy="33843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 rot="19390304">
            <a:off x="-65416" y="5092918"/>
            <a:ext cx="4968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Stanovený prostor</a:t>
            </a:r>
            <a:b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LKCM</a:t>
            </a:r>
            <a:endParaRPr lang="cs-CZ" sz="3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Obdélník 23"/>
          <p:cNvSpPr/>
          <p:nvPr/>
        </p:nvSpPr>
        <p:spPr>
          <a:xfrm rot="19490241">
            <a:off x="-284011" y="4710022"/>
            <a:ext cx="4264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CTR Tuřany do 5000ft</a:t>
            </a:r>
            <a:endParaRPr lang="cs-CZ" sz="36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Obdélník 24"/>
          <p:cNvSpPr/>
          <p:nvPr/>
        </p:nvSpPr>
        <p:spPr>
          <a:xfrm rot="2376494">
            <a:off x="2998754" y="4852062"/>
            <a:ext cx="4968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Stanovený prostor</a:t>
            </a:r>
            <a:b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LKCM</a:t>
            </a:r>
            <a:endParaRPr lang="cs-CZ" sz="3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 rot="2477647">
            <a:off x="4152848" y="4624257"/>
            <a:ext cx="4264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CTR Tuřany do 5000ft</a:t>
            </a:r>
            <a:endParaRPr lang="cs-CZ" sz="36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44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560758" y="-27384"/>
            <a:ext cx="402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Střed Soběšic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Kokos\Documents\Hobbies\Flying\Povídání o lítání\2014\sobes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" y="914556"/>
            <a:ext cx="9155270" cy="59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16216" y="9087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SEVER</a:t>
            </a:r>
            <a:endParaRPr lang="cs-CZ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Dvojitá šipka 5"/>
          <p:cNvSpPr/>
          <p:nvPr/>
        </p:nvSpPr>
        <p:spPr>
          <a:xfrm rot="11618796">
            <a:off x="7640082" y="1570723"/>
            <a:ext cx="847676" cy="995955"/>
          </a:xfrm>
          <a:prstGeom prst="chevron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6024918"/>
            <a:ext cx="5605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Pohled směrem od letiště</a:t>
            </a:r>
            <a:endParaRPr lang="cs-CZ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H="1" flipV="1">
            <a:off x="-684584" y="1124744"/>
            <a:ext cx="5256598" cy="20882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572014" y="3212976"/>
            <a:ext cx="4968538" cy="35283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 rot="1347928">
            <a:off x="-1027338" y="1947405"/>
            <a:ext cx="4968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Stanovený prostor</a:t>
            </a:r>
            <a:b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LKCM</a:t>
            </a:r>
            <a:endParaRPr lang="cs-CZ" sz="3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 rot="1300989">
            <a:off x="4022" y="1601656"/>
            <a:ext cx="4264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CTR Tuřany do 5000ft</a:t>
            </a:r>
            <a:endParaRPr lang="cs-CZ" sz="36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Prstenec 16"/>
          <p:cNvSpPr/>
          <p:nvPr/>
        </p:nvSpPr>
        <p:spPr>
          <a:xfrm>
            <a:off x="4062309" y="2712361"/>
            <a:ext cx="1008112" cy="1001230"/>
          </a:xfrm>
          <a:prstGeom prst="donut">
            <a:avLst>
              <a:gd name="adj" fmla="val 49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8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kos\Documents\Hobbies\Flying\Povídání o lítání\2014\Adam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838149"/>
            <a:ext cx="10001251" cy="61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-180528" y="506652"/>
            <a:ext cx="9857235" cy="34549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1655676" y="2263399"/>
            <a:ext cx="3081354" cy="476600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-612576" y="404664"/>
            <a:ext cx="5364596" cy="187077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stenec 3"/>
          <p:cNvSpPr/>
          <p:nvPr/>
        </p:nvSpPr>
        <p:spPr>
          <a:xfrm>
            <a:off x="3851920" y="1484784"/>
            <a:ext cx="1656184" cy="1584176"/>
          </a:xfrm>
          <a:prstGeom prst="donut">
            <a:avLst>
              <a:gd name="adj" fmla="val 49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-828600" y="2711822"/>
            <a:ext cx="4968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Stanovený prostor</a:t>
            </a:r>
            <a:b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LKCM</a:t>
            </a:r>
            <a:endParaRPr lang="cs-CZ" sz="3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 rot="1178111">
            <a:off x="2303428" y="3077709"/>
            <a:ext cx="9582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32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Hranice TMA I Brno</a:t>
            </a:r>
            <a:endParaRPr lang="cs-CZ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91880" y="5190291"/>
            <a:ext cx="230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Adamov</a:t>
            </a:r>
            <a:endParaRPr lang="cs-CZ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324545" y="-27384"/>
            <a:ext cx="9577065" cy="865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-180528" y="-27384"/>
            <a:ext cx="95820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Hranice TMA na úrovni Adamova</a:t>
            </a:r>
            <a:endParaRPr lang="cs-CZ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516216" y="9087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SEVER</a:t>
            </a:r>
            <a:endParaRPr lang="cs-CZ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Dvojitá šipka 18"/>
          <p:cNvSpPr/>
          <p:nvPr/>
        </p:nvSpPr>
        <p:spPr>
          <a:xfrm rot="16200000">
            <a:off x="7598054" y="1570723"/>
            <a:ext cx="847676" cy="995955"/>
          </a:xfrm>
          <a:prstGeom prst="chevron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8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391822" y="-27384"/>
            <a:ext cx="2360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Železné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Kokos\Documents\Hobbies\Flying\Povídání o lítání\2014\Zelez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749"/>
            <a:ext cx="9144000" cy="66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32240" y="9087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SEVER</a:t>
            </a:r>
            <a:endParaRPr lang="cs-CZ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Dvojitá šipka 6"/>
          <p:cNvSpPr/>
          <p:nvPr/>
        </p:nvSpPr>
        <p:spPr>
          <a:xfrm rot="16200000">
            <a:off x="7814078" y="1626669"/>
            <a:ext cx="847676" cy="995955"/>
          </a:xfrm>
          <a:prstGeom prst="chevron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-180528" y="506652"/>
            <a:ext cx="9857235" cy="34549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3104802" y="2767455"/>
            <a:ext cx="3081354" cy="476600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192180" y="2784905"/>
            <a:ext cx="5364596" cy="187077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076056" y="4656038"/>
            <a:ext cx="4968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Stanovený prostor</a:t>
            </a:r>
            <a:b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LKCM</a:t>
            </a:r>
            <a:endParaRPr lang="cs-CZ" sz="3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 rot="1178111">
            <a:off x="1613179" y="1785050"/>
            <a:ext cx="36026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32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Hranice TMA V Brno</a:t>
            </a:r>
            <a:endParaRPr lang="cs-CZ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267744" y="3828735"/>
            <a:ext cx="230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Tišnov</a:t>
            </a:r>
            <a:endParaRPr lang="cs-CZ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rstenec 4"/>
          <p:cNvSpPr/>
          <p:nvPr/>
        </p:nvSpPr>
        <p:spPr>
          <a:xfrm>
            <a:off x="5364088" y="2060848"/>
            <a:ext cx="1656184" cy="1584176"/>
          </a:xfrm>
          <a:prstGeom prst="donut">
            <a:avLst>
              <a:gd name="adj" fmla="val 49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8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013768" y="-27384"/>
            <a:ext cx="3116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Vohančice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Kokos\Documents\Hobbies\Flying\Povídání o lítání\2014\Vohanc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2" y="873635"/>
            <a:ext cx="9858375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-440981" y="916081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SEVER</a:t>
            </a:r>
            <a:endParaRPr lang="cs-CZ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Dvojitá šipka 5"/>
          <p:cNvSpPr/>
          <p:nvPr/>
        </p:nvSpPr>
        <p:spPr>
          <a:xfrm rot="16200000">
            <a:off x="640857" y="1634030"/>
            <a:ext cx="847676" cy="995955"/>
          </a:xfrm>
          <a:prstGeom prst="chevron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771800" y="2268662"/>
            <a:ext cx="4248472" cy="51927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4572015" y="2340671"/>
            <a:ext cx="2448257" cy="29605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020272" y="2350317"/>
            <a:ext cx="5364596" cy="187077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5508104" y="4295998"/>
            <a:ext cx="4968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Stanovený prostor</a:t>
            </a:r>
            <a:b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LKCM</a:t>
            </a:r>
            <a:endParaRPr lang="cs-CZ" sz="3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 rot="18671977">
            <a:off x="3937996" y="3110886"/>
            <a:ext cx="36026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28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Hranice TMA V Brno</a:t>
            </a:r>
            <a:endParaRPr lang="cs-CZ" sz="28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Prstenec 11"/>
          <p:cNvSpPr/>
          <p:nvPr/>
        </p:nvSpPr>
        <p:spPr>
          <a:xfrm>
            <a:off x="3743923" y="4546575"/>
            <a:ext cx="1656184" cy="1584176"/>
          </a:xfrm>
          <a:prstGeom prst="donut">
            <a:avLst>
              <a:gd name="adj" fmla="val 49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1" name="Přímá spojnice 20"/>
          <p:cNvCxnSpPr/>
          <p:nvPr/>
        </p:nvCxnSpPr>
        <p:spPr>
          <a:xfrm flipH="1" flipV="1">
            <a:off x="2555776" y="732560"/>
            <a:ext cx="9217024" cy="32304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572000" y="5302645"/>
            <a:ext cx="2880320" cy="287888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3745777" y="2340671"/>
            <a:ext cx="230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222625" algn="l"/>
              </a:tabLst>
            </a:pPr>
            <a:r>
              <a:rPr lang="cs-CZ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Tišnov</a:t>
            </a:r>
            <a:endParaRPr lang="cs-CZ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58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Kokos\Desktop\4.9.2013 Dynamic a Mammut\hdr\_DSC8228_29_30_tonema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0237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587096" y="0"/>
            <a:ext cx="39372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8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Dotazy?</a:t>
            </a:r>
            <a:endParaRPr lang="cs-CZ" sz="88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44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15082" y="-27384"/>
            <a:ext cx="811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Novinky – vzdušné prostory</a:t>
            </a:r>
            <a:endParaRPr lang="cs-CZ" sz="5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196752"/>
            <a:ext cx="828092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Nová </a:t>
            </a:r>
            <a:r>
              <a:rPr lang="cs-CZ" sz="32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sektorizace</a:t>
            </a: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 LKAA FIR –</a:t>
            </a:r>
            <a:b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aplikace </a:t>
            </a: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 Nízkých Sektorů (SNS)</a:t>
            </a:r>
            <a:b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 1. května 2014</a:t>
            </a:r>
          </a:p>
          <a:p>
            <a:pPr algn="ctr"/>
            <a:endParaRPr lang="cs-CZ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Změna </a:t>
            </a:r>
            <a:r>
              <a:rPr lang="cs-CZ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frekvence Brno radar</a:t>
            </a: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na </a:t>
            </a:r>
            <a:r>
              <a:rPr lang="cs-CZ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127,350</a:t>
            </a:r>
            <a:br>
              <a:rPr lang="cs-CZ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 1. května 2014</a:t>
            </a:r>
            <a:endParaRPr lang="cs-CZ" sz="32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s-CZ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Změny hranic působnosti stanovišť </a:t>
            </a:r>
            <a:r>
              <a:rPr lang="cs-CZ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letové informační služby </a:t>
            </a: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 1. května 2014</a:t>
            </a:r>
            <a:endParaRPr lang="cs-CZ" sz="32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s-CZ" sz="32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s-CZ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s-CZ" sz="32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69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kos\Documents\Hobbies\Flying\Povídání o lítání\2014\zm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5" y="1"/>
            <a:ext cx="9147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 flipH="1" flipV="1">
            <a:off x="2987824" y="4149080"/>
            <a:ext cx="1152128" cy="15841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2987824" y="3645024"/>
            <a:ext cx="21602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699792" y="3645024"/>
            <a:ext cx="2880320" cy="252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 flipV="1">
            <a:off x="5580112" y="3897052"/>
            <a:ext cx="216024" cy="252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796136" y="4185084"/>
            <a:ext cx="1152128" cy="3960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 flipV="1">
            <a:off x="6948264" y="4545124"/>
            <a:ext cx="144016" cy="180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7092280" y="4689140"/>
            <a:ext cx="936104" cy="180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 flipV="1">
            <a:off x="2339752" y="2204864"/>
            <a:ext cx="360040" cy="144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20325" y="6488669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Převzato od L</a:t>
            </a:r>
            <a:r>
              <a:rPr lang="cs-CZ" b="1" dirty="0"/>
              <a:t>. </a:t>
            </a:r>
            <a:r>
              <a:rPr lang="cs-CZ" b="1" dirty="0" err="1" smtClean="0"/>
              <a:t>Hovančíka</a:t>
            </a:r>
            <a:r>
              <a:rPr lang="cs-CZ" b="1" dirty="0" smtClean="0"/>
              <a:t> (ŘLP), upraveno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3444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okos\Documents\Hobbies\Flying\Povídání o lítání\2014\zme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325" y="6488669"/>
            <a:ext cx="3107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Převzato od L</a:t>
            </a:r>
            <a:r>
              <a:rPr lang="cs-CZ" b="1" dirty="0"/>
              <a:t>. </a:t>
            </a:r>
            <a:r>
              <a:rPr lang="cs-CZ" b="1" dirty="0" err="1" smtClean="0"/>
              <a:t>Hovančíka</a:t>
            </a:r>
            <a:r>
              <a:rPr lang="cs-CZ" b="1" dirty="0" smtClean="0"/>
              <a:t> (ŘLP)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257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okos\Documents\Hobbies\Flying\Povídání o lítání\2014\zmen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11"/>
            <a:ext cx="9144000" cy="68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64088" y="4797152"/>
            <a:ext cx="34115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Brno Radar</a:t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127,350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767006" y="1772816"/>
            <a:ext cx="31304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Praha </a:t>
            </a:r>
            <a:r>
              <a:rPr lang="cs-CZ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136,175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325" y="6488669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Převzato od L</a:t>
            </a:r>
            <a:r>
              <a:rPr lang="cs-CZ" b="1" dirty="0"/>
              <a:t>. </a:t>
            </a:r>
            <a:r>
              <a:rPr lang="cs-CZ" b="1" dirty="0" err="1" smtClean="0"/>
              <a:t>Hovančíka</a:t>
            </a:r>
            <a:r>
              <a:rPr lang="cs-CZ" b="1" dirty="0" smtClean="0"/>
              <a:t> (ŘLP), upraveno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257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700304" y="-27384"/>
            <a:ext cx="574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Další novinky u ŘLP</a:t>
            </a:r>
            <a:endParaRPr lang="cs-CZ" sz="5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196752"/>
            <a:ext cx="828092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Nová </a:t>
            </a:r>
            <a:r>
              <a:rPr lang="cs-CZ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ICAO mapa</a:t>
            </a: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1:500 000 vyjde v dubnu 2014</a:t>
            </a:r>
            <a:b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i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(pokračuje spolupráce s Databází letišť)</a:t>
            </a:r>
            <a:endParaRPr lang="cs-CZ" sz="32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s-CZ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Nová verze </a:t>
            </a:r>
            <a:r>
              <a:rPr lang="cs-CZ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Aisview.rlp.cz</a:t>
            </a: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je plně funkční a garantovaná</a:t>
            </a:r>
          </a:p>
          <a:p>
            <a:pPr algn="ctr"/>
            <a:endParaRPr lang="cs-CZ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Nové možnosti </a:t>
            </a:r>
            <a:r>
              <a:rPr lang="cs-CZ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Integrovaného Briefing Systému</a:t>
            </a: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ibs.rlp.cz, širší využití pro VFR  lety</a:t>
            </a:r>
          </a:p>
          <a:p>
            <a:pPr algn="ctr"/>
            <a:endParaRPr lang="cs-CZ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Zánik </a:t>
            </a:r>
            <a:r>
              <a:rPr lang="cs-CZ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AIP GEN4 VFR Letiště</a:t>
            </a:r>
            <a:r>
              <a:rPr lang="cs-CZ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cs-CZ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ahrazeno </a:t>
            </a:r>
            <a:r>
              <a:rPr lang="cs-CZ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VFR Manuál</a:t>
            </a:r>
            <a:r>
              <a:rPr lang="cs-CZ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92890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336194" y="-27384"/>
            <a:ext cx="6471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Změna AFIS na RADIO</a:t>
            </a:r>
            <a:endParaRPr lang="cs-CZ" sz="5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873288"/>
            <a:ext cx="8280920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facto se mění pouze volačka</a:t>
            </a:r>
            <a:br>
              <a:rPr lang="cs-CZ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600" b="1" i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</a:t>
            </a:r>
            <a:r>
              <a:rPr lang="cs-CZ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na </a:t>
            </a:r>
            <a:r>
              <a:rPr lang="cs-CZ" sz="3600" b="1" i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RADIO</a:t>
            </a:r>
            <a:endParaRPr lang="cs-CZ" sz="36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 obsluhu letecké stanice </a:t>
            </a:r>
            <a:r>
              <a:rPr lang="cs-CZ" sz="44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(tzn. pozemní) </a:t>
            </a:r>
            <a: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musí být osoba držitelem </a:t>
            </a:r>
            <a:r>
              <a:rPr lang="cs-CZ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všeobecného</a:t>
            </a:r>
            <a:r>
              <a:rPr lang="cs-CZ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průkazu </a:t>
            </a:r>
            <a:r>
              <a:rPr lang="cs-CZ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radiofonisty</a:t>
            </a:r>
            <a:endParaRPr lang="cs-CZ" sz="4400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44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(je tomu tak od roku 2005, v ČR často nedodržováno proti radiokomunikačnímu řádu)</a:t>
            </a:r>
            <a:endParaRPr lang="cs-CZ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19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336194" y="-27384"/>
            <a:ext cx="6471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Změna AFIS na RADIO</a:t>
            </a:r>
            <a:endParaRPr lang="cs-CZ" sz="5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137518"/>
            <a:ext cx="828092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Už nejsi </a:t>
            </a:r>
            <a:r>
              <a:rPr lang="cs-CZ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Afisák</a:t>
            </a:r>
            <a:r>
              <a:rPr lang="cs-CZ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ale jsi </a:t>
            </a:r>
            <a:r>
              <a:rPr lang="cs-CZ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OPICE</a:t>
            </a:r>
            <a:r>
              <a:rPr lang="cs-CZ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4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cs-CZ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cs-CZ" sz="4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soba </a:t>
            </a:r>
            <a:r>
              <a:rPr lang="cs-CZ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cs-CZ" sz="4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oskytující </a:t>
            </a:r>
            <a:r>
              <a:rPr lang="cs-CZ" sz="40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cs-CZ" sz="4000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nforma</a:t>
            </a:r>
            <a:r>
              <a:rPr lang="cs-CZ" sz="40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</a:t>
            </a:r>
            <a:r>
              <a:rPr lang="cs-CZ" sz="4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algn="ctr"/>
            <a:endParaRPr lang="cs-CZ" sz="4000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Osoba poskytuje informace známému provozu v ATZ – </a:t>
            </a:r>
            <a:r>
              <a:rPr lang="cs-CZ" sz="4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podstatě stejná činnost jako doteď při AFIS</a:t>
            </a:r>
          </a:p>
          <a:p>
            <a:pPr algn="ctr"/>
            <a:endParaRPr lang="cs-CZ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Popsáno v L11 Dodatek S</a:t>
            </a:r>
            <a:endParaRPr lang="cs-CZ" sz="4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65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Kokos\Desktop\pros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" y="966675"/>
            <a:ext cx="9130478" cy="59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49066" y="-27384"/>
            <a:ext cx="864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Změna stanoveného prostoru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Ovál 3"/>
          <p:cNvSpPr/>
          <p:nvPr/>
        </p:nvSpPr>
        <p:spPr>
          <a:xfrm>
            <a:off x="4572000" y="6165304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156176" y="494116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236296" y="2636912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39552" y="2420888"/>
            <a:ext cx="648072" cy="64807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979712" y="982913"/>
            <a:ext cx="648072" cy="64807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627784" y="508518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Nově:</a:t>
            </a: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Severní okraj vozovny Komín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43651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Nově: </a:t>
            </a:r>
            <a:r>
              <a:rPr lang="cs-CZ" sz="2400" b="1" dirty="0" smtClean="0">
                <a:solidFill>
                  <a:srgbClr val="FF0000"/>
                </a:solidFill>
              </a:rPr>
              <a:t>Střed Soběšic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136457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Upřesněno:</a:t>
            </a: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Hranice TMA na úrovni Adamova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97766" y="16288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8000"/>
                </a:solidFill>
              </a:rPr>
              <a:t>Železné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52536" y="318335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8000"/>
                </a:solidFill>
              </a:rPr>
              <a:t>Vohančice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035970" y="3174067"/>
            <a:ext cx="4562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Medlánky </a:t>
            </a:r>
            <a:r>
              <a:rPr lang="cs-CZ" sz="4800" b="1" cap="none" spc="0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RADIO</a:t>
            </a:r>
            <a:endParaRPr lang="cs-CZ" sz="4800" b="1" cap="none" spc="0" dirty="0">
              <a:ln w="28575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44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/>
      <p:bldP spid="11" grpId="0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170</Words>
  <Application>Microsoft Office PowerPoint</Application>
  <PresentationFormat>Předvádění na obrazovce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Kokos</dc:creator>
  <cp:lastModifiedBy>Kokos</cp:lastModifiedBy>
  <cp:revision>62</cp:revision>
  <dcterms:created xsi:type="dcterms:W3CDTF">2014-02-12T15:43:43Z</dcterms:created>
  <dcterms:modified xsi:type="dcterms:W3CDTF">2014-02-12T22:44:38Z</dcterms:modified>
</cp:coreProperties>
</file>